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8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b8e0d791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b8e0d791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b8e0d79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b8e0d79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b8e0d79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b8e0d79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b8e0d791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b8e0d791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b8e0d791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b8e0d791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2ae19785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2ae19785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8e0d79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b8e0d791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8e0d791e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b8e0d791e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b8e0d791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b8e0d791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8e0d791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8e0d791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2ae19785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2ae19785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2ae19785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2ae19785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8e0d791e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8e0d791e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2ae19785d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2ae19785d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ae19785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ae19785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2ae19785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2ae19785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2ae19785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2ae19785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8e0d791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b8e0d791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ae19785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ae19785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ae19785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2ae19785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b8e0d79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b8e0d79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Autonomous Control for Driverless Car</a:t>
            </a:r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A19B52-77B1-4820-8F89-FED19F22FE9B}"/>
              </a:ext>
            </a:extLst>
          </p:cNvPr>
          <p:cNvSpPr/>
          <p:nvPr/>
        </p:nvSpPr>
        <p:spPr>
          <a:xfrm>
            <a:off x="891914" y="3069523"/>
            <a:ext cx="707275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err="1">
                <a:solidFill>
                  <a:srgbClr val="595959"/>
                </a:solidFill>
                <a:latin typeface="Lato" panose="020B0604020202020204" charset="0"/>
              </a:rPr>
              <a:t>B.Tech</a:t>
            </a:r>
            <a:r>
              <a:rPr lang="en-US" b="1" u="sng" dirty="0">
                <a:solidFill>
                  <a:srgbClr val="595959"/>
                </a:solidFill>
                <a:latin typeface="Lato" panose="020B0604020202020204" charset="0"/>
              </a:rPr>
              <a:t> Project End-Term Presentation</a:t>
            </a:r>
            <a:endParaRPr lang="en-US" dirty="0"/>
          </a:p>
          <a:p>
            <a:br>
              <a:rPr lang="en-US" dirty="0"/>
            </a:br>
            <a:r>
              <a:rPr lang="en-US" i="1" dirty="0">
                <a:solidFill>
                  <a:srgbClr val="595959"/>
                </a:solidFill>
                <a:latin typeface="Lato" panose="020B0604020202020204" charset="0"/>
              </a:rPr>
              <a:t>Submitted by:</a:t>
            </a:r>
            <a:r>
              <a:rPr lang="en-US" dirty="0">
                <a:solidFill>
                  <a:srgbClr val="595959"/>
                </a:solidFill>
                <a:latin typeface="Lato" panose="020B0604020202020204" charset="0"/>
              </a:rPr>
              <a:t>                                                                                    </a:t>
            </a:r>
            <a:r>
              <a:rPr lang="en-US" i="1" dirty="0">
                <a:solidFill>
                  <a:srgbClr val="595959"/>
                </a:solidFill>
                <a:latin typeface="Lato" panose="020B0604020202020204" charset="0"/>
              </a:rPr>
              <a:t>Supervised by:</a:t>
            </a:r>
            <a:endParaRPr lang="en-US" dirty="0"/>
          </a:p>
          <a:p>
            <a:r>
              <a:rPr lang="en-US" dirty="0">
                <a:solidFill>
                  <a:srgbClr val="595959"/>
                </a:solidFill>
                <a:latin typeface="Lato" panose="020B0604020202020204" charset="0"/>
              </a:rPr>
              <a:t>Akash Pardasani                                                                             Prof. Sunil Jha</a:t>
            </a:r>
            <a:endParaRPr lang="en-US" dirty="0"/>
          </a:p>
          <a:p>
            <a:r>
              <a:rPr lang="en-US" dirty="0">
                <a:solidFill>
                  <a:srgbClr val="595959"/>
                </a:solidFill>
                <a:latin typeface="Lato" panose="020B0604020202020204" charset="0"/>
              </a:rPr>
              <a:t>Dhruv Talwar  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727650" y="1274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Map Generation</a:t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r="46219" b="3883"/>
          <a:stretch/>
        </p:blipFill>
        <p:spPr>
          <a:xfrm>
            <a:off x="727650" y="1809200"/>
            <a:ext cx="2522699" cy="29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187575" y="4738225"/>
            <a:ext cx="38910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1: Cartographer Map of IIT Delhi, SAC Circle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4078575" y="4752700"/>
            <a:ext cx="33468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2: Google Map of IIT Delhi, SAC circle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l="54056" t="14309" b="3877"/>
          <a:stretch/>
        </p:blipFill>
        <p:spPr>
          <a:xfrm>
            <a:off x="4272950" y="1996450"/>
            <a:ext cx="2372701" cy="27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7020900" y="3783000"/>
            <a:ext cx="2123100" cy="13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Blue line denotes the trajectory followed by the car, while collecting the 3D lidar data for map generation.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727650" y="1349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Map Generation</a:t>
            </a: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9441">
            <a:off x="583675" y="1954350"/>
            <a:ext cx="3426750" cy="242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875" y="1884800"/>
            <a:ext cx="2757464" cy="271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/>
        </p:nvSpPr>
        <p:spPr>
          <a:xfrm>
            <a:off x="607300" y="4712425"/>
            <a:ext cx="36501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3 : Cartographer Map, IIT Delhi, New Campus Area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5134750" y="4712425"/>
            <a:ext cx="36501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 4 : Cartographer Map IIT Delhi Campus, Blocks Area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698475" y="1126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Map Generation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t="6336" b="7567"/>
          <a:stretch/>
        </p:blipFill>
        <p:spPr>
          <a:xfrm>
            <a:off x="698475" y="1598650"/>
            <a:ext cx="3069526" cy="305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100" y="1582475"/>
            <a:ext cx="2626732" cy="30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587300" y="4813325"/>
            <a:ext cx="36501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 Figure 5: Cartographer Map, IIT Delhi Campus, Himadi Circle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631375" y="4813325"/>
            <a:ext cx="36501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 Figure 6: Google Map, IIT Delhi Campus, Himadi Circle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772775" y="12505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 Maps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l="5637" r="7496"/>
          <a:stretch/>
        </p:blipFill>
        <p:spPr>
          <a:xfrm>
            <a:off x="56525" y="1753600"/>
            <a:ext cx="8890574" cy="15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l="5772" r="8331"/>
          <a:stretch/>
        </p:blipFill>
        <p:spPr>
          <a:xfrm>
            <a:off x="419900" y="3360200"/>
            <a:ext cx="7972699" cy="17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5773300" y="2000625"/>
            <a:ext cx="26883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 Figure  8: Cartographer Map, XZ orientation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5931850" y="3585550"/>
            <a:ext cx="26634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9 : Cartographer Map, YZ orientation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654475" y="538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Map of IIT Main road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75" y="1074100"/>
            <a:ext cx="6577268" cy="39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3841325" y="4363450"/>
            <a:ext cx="36501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 Figure 7 : Cartographer Map, IIT Delhi Campus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673875" y="1189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Map Generation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 rotWithShape="1">
          <a:blip r:embed="rId3">
            <a:alphaModFix/>
          </a:blip>
          <a:srcRect l="21311" t="6550" r="18042"/>
          <a:stretch/>
        </p:blipFill>
        <p:spPr>
          <a:xfrm>
            <a:off x="5706800" y="1750241"/>
            <a:ext cx="2843751" cy="247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4">
            <a:alphaModFix/>
          </a:blip>
          <a:srcRect l="17789" t="6550" r="15383"/>
          <a:stretch/>
        </p:blipFill>
        <p:spPr>
          <a:xfrm>
            <a:off x="223125" y="1837700"/>
            <a:ext cx="2972452" cy="23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3195575" y="2410800"/>
            <a:ext cx="26544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White Pixels represent free cells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Black pixels represent occupied cells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Gray pixels are in unknown state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382825" y="4324975"/>
            <a:ext cx="23712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10: ROS Map showing IIT Delhi campus, Main Road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5835075" y="4460825"/>
            <a:ext cx="25872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11: ROS Map showing IIT Delhi Campus, Blocks Area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556150" y="1194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Map Generation</a:t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4697525" y="1327000"/>
            <a:ext cx="33819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3D Point Map Visualized in MATLAB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t="7424"/>
          <a:stretch/>
        </p:blipFill>
        <p:spPr>
          <a:xfrm>
            <a:off x="306325" y="1944350"/>
            <a:ext cx="3277425" cy="24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525" y="1944350"/>
            <a:ext cx="3480940" cy="24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759438" y="4652200"/>
            <a:ext cx="23712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12: 3D point cloud  Map showing obstacles  eg cars.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5363825" y="4652200"/>
            <a:ext cx="26439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13: 3D Point cloud  Map showing IIT Delhi campus, Main Road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AMCL Localization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00" y="1979375"/>
            <a:ext cx="3749750" cy="2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350" y="1979375"/>
            <a:ext cx="4446276" cy="24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/>
        </p:nvSpPr>
        <p:spPr>
          <a:xfrm>
            <a:off x="637525" y="4549300"/>
            <a:ext cx="2481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14: Pose of the car obtained from AMCL algorithm in map 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5541488" y="4590300"/>
            <a:ext cx="2481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15: Pose of the car obtained from AMCL algorithm in map B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727650" y="62160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AMCL Localization </a:t>
            </a:r>
            <a:endParaRPr dirty="0"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AMCL">
            <a:hlinkClick r:id="" action="ppaction://media"/>
            <a:extLst>
              <a:ext uri="{FF2B5EF4-FFF2-40B4-BE49-F238E27FC236}">
                <a16:creationId xmlns:a16="http://schemas.microsoft.com/office/drawing/2014/main" id="{AE4AA758-504A-4C51-9B2E-927FDF3409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9824" y="1259125"/>
            <a:ext cx="6899474" cy="3884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698500" y="1201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Cartographer Based Localization</a:t>
            </a:r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75" y="1930325"/>
            <a:ext cx="3266657" cy="25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075" y="1930325"/>
            <a:ext cx="4209150" cy="25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 txBox="1"/>
          <p:nvPr/>
        </p:nvSpPr>
        <p:spPr>
          <a:xfrm>
            <a:off x="470175" y="4561675"/>
            <a:ext cx="32001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16: Car’s position in static Cartographer map in Rviz (IIT Delhi, New Campus Area)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4864975" y="4582950"/>
            <a:ext cx="3948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17: Comparison of Actual Trajectory and Calculated Trajectory of the car in Rviz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A42A-8A67-4D6D-A770-D0684526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2D54A-D65B-42B6-A3E7-66F9D52BD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C729C-672C-45F2-B4EB-B60BFAF1B7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DC09D-99F6-4776-B482-4A727C23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" y="0"/>
            <a:ext cx="9085002" cy="51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18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729450" y="67228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dirty="0"/>
              <a:t>artographer</a:t>
            </a:r>
            <a:r>
              <a:rPr lang="en" dirty="0"/>
              <a:t> </a:t>
            </a:r>
            <a:r>
              <a:rPr lang="en-US" dirty="0"/>
              <a:t>Based Localization</a:t>
            </a:r>
            <a:endParaRPr dirty="0"/>
          </a:p>
        </p:txBody>
      </p:sp>
      <p:sp>
        <p:nvSpPr>
          <p:cNvPr id="281" name="Google Shape;281;p3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82" name="Google Shape;282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Cartographer">
            <a:hlinkClick r:id="" action="ppaction://media"/>
            <a:extLst>
              <a:ext uri="{FF2B5EF4-FFF2-40B4-BE49-F238E27FC236}">
                <a16:creationId xmlns:a16="http://schemas.microsoft.com/office/drawing/2014/main" id="{9C41BA40-0F99-4E1C-A0C6-8369432E53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5151" r="14386" b="9508"/>
          <a:stretch/>
        </p:blipFill>
        <p:spPr>
          <a:xfrm>
            <a:off x="1026827" y="1379095"/>
            <a:ext cx="7023966" cy="3693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54825-EB79-4DB4-85EA-8A1BBE6663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Google Shape;280;p32">
            <a:extLst>
              <a:ext uri="{FF2B5EF4-FFF2-40B4-BE49-F238E27FC236}">
                <a16:creationId xmlns:a16="http://schemas.microsoft.com/office/drawing/2014/main" id="{AAD9CEB9-11F0-47BA-B1A1-23175BCF65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67228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r>
              <a:rPr lang="en-US" dirty="0"/>
              <a:t>artographer</a:t>
            </a:r>
            <a:r>
              <a:rPr lang="en" dirty="0"/>
              <a:t> </a:t>
            </a:r>
            <a:r>
              <a:rPr lang="en-US" dirty="0"/>
              <a:t>Based Localization</a:t>
            </a:r>
            <a:endParaRPr dirty="0"/>
          </a:p>
        </p:txBody>
      </p:sp>
      <p:pic>
        <p:nvPicPr>
          <p:cNvPr id="6" name="cartographer 2">
            <a:hlinkClick r:id="" action="ppaction://media"/>
            <a:extLst>
              <a:ext uri="{FF2B5EF4-FFF2-40B4-BE49-F238E27FC236}">
                <a16:creationId xmlns:a16="http://schemas.microsoft.com/office/drawing/2014/main" id="{2D069F63-C106-4CC3-8A05-B36BBE5961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850" y="1151022"/>
            <a:ext cx="6962850" cy="38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2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729450" y="123620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Qt Based Sensor Analysis GUI </a:t>
            </a:r>
            <a:endParaRPr dirty="0"/>
          </a:p>
        </p:txBody>
      </p:sp>
      <p:sp>
        <p:nvSpPr>
          <p:cNvPr id="289" name="Google Shape;289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QRT">
            <a:hlinkClick r:id="" action="ppaction://media"/>
            <a:extLst>
              <a:ext uri="{FF2B5EF4-FFF2-40B4-BE49-F238E27FC236}">
                <a16:creationId xmlns:a16="http://schemas.microsoft.com/office/drawing/2014/main" id="{294E32CA-255F-41C5-894B-297BCA4BBF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9174" y="1693494"/>
            <a:ext cx="6250898" cy="3381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Lidar Based Lane Detection</a:t>
            </a:r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00" y="2078875"/>
            <a:ext cx="3861576" cy="246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61275"/>
            <a:ext cx="3566451" cy="23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9" name="Google Shape;299;p34"/>
          <p:cNvSpPr txBox="1"/>
          <p:nvPr/>
        </p:nvSpPr>
        <p:spPr>
          <a:xfrm>
            <a:off x="545150" y="4565000"/>
            <a:ext cx="32001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18: 2D Lidar recorded intensity across its range (Bagfile Time = 9.2 seconds)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5061300" y="4635225"/>
            <a:ext cx="32001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Figure 19: 2D Lidar recorded intensity across its range (Bagfile Time = 16.4  seconds)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Further Work</a:t>
            </a: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3D Maps from Google Cartographer should suffice as tools for accurate localisation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Further tuning of AMCL and Cartographer Localisation parameters for improved performance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Inconclusive results from 2D Lidar based Road Lane Detection 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Modular Qt based GUI setup done with easily additive information from other sensors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Will be continuing the project as B.Tech Project-II next semester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Will be improving localisation accuracy as well as explore platforms like Nvidia and MATLAB 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07" name="Google Shape;307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Environment &amp; Toolkits 	        DARPA Challenge Reports</a:t>
            </a:r>
            <a:endParaRPr sz="1600" b="1" u="sng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								</a:t>
            </a:r>
            <a:endParaRPr sz="1600" b="1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										</a:t>
            </a:r>
            <a:endParaRPr sz="1600" b="1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b="1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6" name="Google Shape;106;p15"/>
          <p:cNvCxnSpPr>
            <a:stCxn id="105" idx="0"/>
          </p:cNvCxnSpPr>
          <p:nvPr/>
        </p:nvCxnSpPr>
        <p:spPr>
          <a:xfrm>
            <a:off x="4573800" y="2078875"/>
            <a:ext cx="0" cy="22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275" y="2801713"/>
            <a:ext cx="1723325" cy="459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426" y="2571760"/>
            <a:ext cx="1545300" cy="9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507976" y="3684725"/>
            <a:ext cx="41364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3D Mapping Techniques Survey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Cartographer Documentation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4360800" y="3684725"/>
            <a:ext cx="54183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Survey of the Technical Reports 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Insights into the Modular Approach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283125" y="3260825"/>
            <a:ext cx="35262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https://commons.wikimedia.org/wiki/File:Ros_logo.svg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5240875" y="3449225"/>
            <a:ext cx="35262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https://news.stanford.edu/news/stanleyfinish.html</a:t>
            </a:r>
            <a:endParaRPr sz="90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Survey</a:t>
            </a:r>
            <a:endParaRPr dirty="0"/>
          </a:p>
        </p:txBody>
      </p:sp>
      <p:sp>
        <p:nvSpPr>
          <p:cNvPr id="121" name="Google Shape;121;p16"/>
          <p:cNvSpPr txBox="1"/>
          <p:nvPr/>
        </p:nvSpPr>
        <p:spPr>
          <a:xfrm>
            <a:off x="4795875" y="2416325"/>
            <a:ext cx="3852900" cy="17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597175" y="2620325"/>
            <a:ext cx="3852900" cy="17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Dense 3D Map Generation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Particle Filter based Localization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Local Position Estimation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Velodyne VLP-16 Documentation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4697525" y="2808750"/>
            <a:ext cx="3852900" cy="17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Particle filter based AMCL approach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Cartographer Submap Matching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Offline &amp; Online Localisation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Adaptation to Urban Areas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EC442-83A2-4CE2-82D9-F2D95FEC2FBF}"/>
              </a:ext>
            </a:extLst>
          </p:cNvPr>
          <p:cNvSpPr txBox="1"/>
          <p:nvPr/>
        </p:nvSpPr>
        <p:spPr>
          <a:xfrm>
            <a:off x="974361" y="2416325"/>
            <a:ext cx="3065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LIDAR for Autonomous Cars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23273-5CB3-497A-A25B-EABCC812E3A4}"/>
              </a:ext>
            </a:extLst>
          </p:cNvPr>
          <p:cNvSpPr txBox="1"/>
          <p:nvPr/>
        </p:nvSpPr>
        <p:spPr>
          <a:xfrm>
            <a:off x="5091231" y="2412609"/>
            <a:ext cx="3065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Localisation</a:t>
            </a:r>
            <a:endParaRPr lang="en-US" sz="1600" dirty="0"/>
          </a:p>
          <a:p>
            <a:br>
              <a:rPr lang="en-US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727650" y="16201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Dense 3D Map Generation for IIT Delhi Campus using LIDAR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Accurate Localization using LIDAR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Qt based GUI for Real-time Analysis of Sensor Information</a:t>
            </a:r>
            <a:endParaRPr sz="1600" b="1">
              <a:solidFill>
                <a:srgbClr val="000000"/>
              </a:solidFill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1088375" y="2161125"/>
            <a:ext cx="7045200" cy="31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Familiarization with hardware, ROS, Gazebo, Cartographer and other toolkits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293925" y="3008375"/>
            <a:ext cx="2688300" cy="65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Implementation and Analysis of Vision based Local Position Estimation Method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3227963" y="3008300"/>
            <a:ext cx="2766000" cy="65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Collection of Rosbag Data from Test Run and Generation of 3D Map using Cartographer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255075" y="4068350"/>
            <a:ext cx="2766000" cy="42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Adopt LIDAR based approach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239700" y="3008375"/>
            <a:ext cx="2766000" cy="65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Development of Qt based sensor information analysis GUI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3227975" y="4068350"/>
            <a:ext cx="2766000" cy="42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Particle based Localization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" name="Google Shape;143;p18"/>
          <p:cNvCxnSpPr>
            <a:stCxn id="137" idx="2"/>
            <a:endCxn id="138" idx="0"/>
          </p:cNvCxnSpPr>
          <p:nvPr/>
        </p:nvCxnSpPr>
        <p:spPr>
          <a:xfrm flipH="1">
            <a:off x="1637975" y="2480925"/>
            <a:ext cx="2973000" cy="5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18"/>
          <p:cNvCxnSpPr>
            <a:stCxn id="137" idx="2"/>
            <a:endCxn id="139" idx="0"/>
          </p:cNvCxnSpPr>
          <p:nvPr/>
        </p:nvCxnSpPr>
        <p:spPr>
          <a:xfrm>
            <a:off x="4610975" y="2480925"/>
            <a:ext cx="0" cy="5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18"/>
          <p:cNvCxnSpPr>
            <a:stCxn id="137" idx="2"/>
            <a:endCxn id="141" idx="0"/>
          </p:cNvCxnSpPr>
          <p:nvPr/>
        </p:nvCxnSpPr>
        <p:spPr>
          <a:xfrm>
            <a:off x="4610975" y="2480925"/>
            <a:ext cx="3011700" cy="5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8"/>
          <p:cNvCxnSpPr>
            <a:stCxn id="138" idx="2"/>
            <a:endCxn id="140" idx="0"/>
          </p:cNvCxnSpPr>
          <p:nvPr/>
        </p:nvCxnSpPr>
        <p:spPr>
          <a:xfrm>
            <a:off x="1638075" y="3661175"/>
            <a:ext cx="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18"/>
          <p:cNvCxnSpPr>
            <a:stCxn id="139" idx="2"/>
            <a:endCxn id="142" idx="0"/>
          </p:cNvCxnSpPr>
          <p:nvPr/>
        </p:nvCxnSpPr>
        <p:spPr>
          <a:xfrm>
            <a:off x="4610963" y="3661100"/>
            <a:ext cx="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Theory</a:t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588425" y="1947400"/>
            <a:ext cx="38703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Raleway"/>
                <a:ea typeface="Raleway"/>
                <a:cs typeface="Raleway"/>
                <a:sym typeface="Raleway"/>
              </a:rPr>
              <a:t>Google Cartographer and LIDAR 3D Map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847850" y="2804275"/>
            <a:ext cx="3918900" cy="1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Real time SLAM in 2D and 3D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Across multiple sensor configurations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Generation of Costmaps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Generation of Point Cloud Data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Localisation Only mode as well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125" y="1997275"/>
            <a:ext cx="4072451" cy="24869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5686750" y="4484275"/>
            <a:ext cx="2311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https://www.spar3d.com/news/lidar/ouster-starts-2019-with-a-new-18k-128-channel-lidar-and-big-benefits-for-mapping/</a:t>
            </a:r>
            <a:endParaRPr sz="900"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Theory</a:t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406375" y="1947400"/>
            <a:ext cx="3579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Raleway"/>
                <a:ea typeface="Raleway"/>
                <a:cs typeface="Raleway"/>
                <a:sym typeface="Raleway"/>
              </a:rPr>
              <a:t>AMCL Algorithm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l="9615" t="26798" r="12271"/>
          <a:stretch/>
        </p:blipFill>
        <p:spPr>
          <a:xfrm>
            <a:off x="4363725" y="2057400"/>
            <a:ext cx="4378725" cy="23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316525" y="3104350"/>
            <a:ext cx="3759300" cy="16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Start with lots of random samples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Weight each with probability based on sensor reading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Given an action use importance weighting to select from the old particles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Probabilistically create new particle given action and motion model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5680675" y="3927100"/>
            <a:ext cx="33405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6375" y="2571750"/>
            <a:ext cx="25440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Raleway"/>
                <a:ea typeface="Raleway"/>
                <a:cs typeface="Raleway"/>
                <a:sym typeface="Raleway"/>
              </a:rPr>
              <a:t>Basic Principle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5680675" y="4366375"/>
            <a:ext cx="2311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https://www.slideshare.net/6RiverSystems/robot-localization-with-amcl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727650" y="1445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08350" y="2008500"/>
            <a:ext cx="79929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Path Map Generation- Generation of Maps to show the trajectory of the car in the campus.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3D Map Generation- Generation of the 3D Map on the IIT Delhi Campus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Grayscale Maps- Converting the maps into ROS compatible map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AMCL Localization- Obtained the position and orientation of the car wrt the map frame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Cartographer Localization- Comparison of the actual trajectory and the estimated trajectory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2D Lidar Based Road Lane Detection- Intensity based road segmentation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Development of Qt based GUI for sensor visualization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792</Words>
  <Application>Microsoft Office PowerPoint</Application>
  <PresentationFormat>On-screen Show (16:9)</PresentationFormat>
  <Paragraphs>136</Paragraphs>
  <Slides>24</Slides>
  <Notes>22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Raleway</vt:lpstr>
      <vt:lpstr>Arial</vt:lpstr>
      <vt:lpstr>Lato</vt:lpstr>
      <vt:lpstr>Streamline</vt:lpstr>
      <vt:lpstr>Autonomous Control for Driverless Car</vt:lpstr>
      <vt:lpstr>PowerPoint Presentation</vt:lpstr>
      <vt:lpstr>Literature Survey</vt:lpstr>
      <vt:lpstr>Literature Survey</vt:lpstr>
      <vt:lpstr>Project Objectives</vt:lpstr>
      <vt:lpstr>Methodology</vt:lpstr>
      <vt:lpstr>Relevant Theory</vt:lpstr>
      <vt:lpstr>Relevant Theory</vt:lpstr>
      <vt:lpstr>Experiments and Results</vt:lpstr>
      <vt:lpstr>Path Map Generation</vt:lpstr>
      <vt:lpstr>Path Map Generation</vt:lpstr>
      <vt:lpstr>Path Map Generation</vt:lpstr>
      <vt:lpstr>Projection Maps</vt:lpstr>
      <vt:lpstr>Complete Map of IIT Main road</vt:lpstr>
      <vt:lpstr>ROS Map Generation</vt:lpstr>
      <vt:lpstr>3D Map Generation</vt:lpstr>
      <vt:lpstr>AMCL Localization</vt:lpstr>
      <vt:lpstr>AMCL Localization </vt:lpstr>
      <vt:lpstr>Cartographer Based Localization</vt:lpstr>
      <vt:lpstr>Cartographer Based Localization</vt:lpstr>
      <vt:lpstr>Cartographer Based Localization</vt:lpstr>
      <vt:lpstr>Qt Based Sensor Analysis GUI </vt:lpstr>
      <vt:lpstr>2D Lidar Based Lane Detection</vt:lpstr>
      <vt:lpstr>Conclusions and 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Control for Driverless Car</dc:title>
  <cp:lastModifiedBy>Dhruv Talwar</cp:lastModifiedBy>
  <cp:revision>4</cp:revision>
  <dcterms:modified xsi:type="dcterms:W3CDTF">2019-11-24T09:06:10Z</dcterms:modified>
</cp:coreProperties>
</file>